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507" r:id="rId2"/>
    <p:sldId id="322" r:id="rId3"/>
    <p:sldId id="508" r:id="rId4"/>
    <p:sldId id="509" r:id="rId5"/>
    <p:sldId id="510" r:id="rId6"/>
    <p:sldId id="496" r:id="rId7"/>
    <p:sldId id="491" r:id="rId8"/>
    <p:sldId id="457" r:id="rId9"/>
    <p:sldId id="458" r:id="rId10"/>
    <p:sldId id="511" r:id="rId11"/>
    <p:sldId id="497" r:id="rId12"/>
    <p:sldId id="492" r:id="rId13"/>
    <p:sldId id="512" r:id="rId14"/>
    <p:sldId id="513" r:id="rId15"/>
    <p:sldId id="514" r:id="rId16"/>
    <p:sldId id="495" r:id="rId17"/>
    <p:sldId id="461" r:id="rId18"/>
    <p:sldId id="294" r:id="rId19"/>
    <p:sldId id="516" r:id="rId20"/>
    <p:sldId id="460" r:id="rId21"/>
    <p:sldId id="515" r:id="rId22"/>
    <p:sldId id="435" r:id="rId23"/>
    <p:sldId id="518" r:id="rId24"/>
    <p:sldId id="485" r:id="rId25"/>
    <p:sldId id="462" r:id="rId26"/>
    <p:sldId id="522" r:id="rId27"/>
    <p:sldId id="463" r:id="rId28"/>
    <p:sldId id="519" r:id="rId29"/>
    <p:sldId id="520" r:id="rId30"/>
    <p:sldId id="464" r:id="rId31"/>
    <p:sldId id="505" r:id="rId32"/>
    <p:sldId id="498" r:id="rId33"/>
    <p:sldId id="278" r:id="rId34"/>
    <p:sldId id="506" r:id="rId35"/>
    <p:sldId id="500" r:id="rId36"/>
    <p:sldId id="503" r:id="rId37"/>
    <p:sldId id="501" r:id="rId38"/>
    <p:sldId id="465" r:id="rId39"/>
    <p:sldId id="452" r:id="rId40"/>
    <p:sldId id="504" r:id="rId41"/>
    <p:sldId id="523" r:id="rId42"/>
    <p:sldId id="521" r:id="rId43"/>
    <p:sldId id="466" r:id="rId44"/>
    <p:sldId id="467" r:id="rId45"/>
    <p:sldId id="456" r:id="rId46"/>
    <p:sldId id="524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98" autoAdjust="0"/>
    <p:restoredTop sz="86414" autoAdjust="0"/>
  </p:normalViewPr>
  <p:slideViewPr>
    <p:cSldViewPr>
      <p:cViewPr varScale="1">
        <p:scale>
          <a:sx n="114" d="100"/>
          <a:sy n="114" d="100"/>
        </p:scale>
        <p:origin x="184" y="368"/>
      </p:cViewPr>
      <p:guideLst>
        <p:guide orient="horz" pos="2160"/>
        <p:guide pos="431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1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33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39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7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51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45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2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8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0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71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9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18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18" Type="http://schemas.openxmlformats.org/officeDocument/2006/relationships/image" Target="../media/image15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17" Type="http://schemas.openxmlformats.org/officeDocument/2006/relationships/image" Target="../media/image1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wmf"/><Relationship Id="rId15" Type="http://schemas.openxmlformats.org/officeDocument/2006/relationships/image" Target="../media/image12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3.emf"/><Relationship Id="rId5" Type="http://schemas.openxmlformats.org/officeDocument/2006/relationships/image" Target="../media/image82.wmf"/><Relationship Id="rId4" Type="http://schemas.openxmlformats.org/officeDocument/2006/relationships/oleObject" Target="../embeddings/oleObject2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43E0-4175-C645-83D1-4F874850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Chapter 5</a:t>
            </a:r>
            <a:br>
              <a:rPr lang="en-NL" sz="3600" dirty="0"/>
            </a:br>
            <a:r>
              <a:rPr lang="en-NL" sz="3600" dirty="0"/>
              <a:t>One-dimensional groundwater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72EC-38B2-904C-A8E1-3BE849315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Governing partial differential equation</a:t>
            </a:r>
          </a:p>
          <a:p>
            <a:r>
              <a:rPr lang="en-NL" dirty="0"/>
              <a:t>Aquifers of half-infinite extent</a:t>
            </a:r>
          </a:p>
          <a:p>
            <a:pPr lvl="1"/>
            <a:r>
              <a:rPr lang="en-NL" dirty="0"/>
              <a:t>Driving sinusoidal waves ast </a:t>
            </a:r>
            <a:r>
              <a:rPr lang="en-NL" i="1" dirty="0"/>
              <a:t>x=0</a:t>
            </a:r>
          </a:p>
          <a:p>
            <a:pPr lvl="1"/>
            <a:r>
              <a:rPr lang="en-NL" dirty="0"/>
              <a:t>Sudden head changes at </a:t>
            </a:r>
            <a:r>
              <a:rPr lang="en-NL" i="1" dirty="0"/>
              <a:t>x=0</a:t>
            </a:r>
          </a:p>
          <a:p>
            <a:r>
              <a:rPr lang="en-NL" dirty="0"/>
              <a:t>Aquifers of limited extent (strip of land of given width)</a:t>
            </a:r>
          </a:p>
          <a:p>
            <a:r>
              <a:rPr lang="en-NL" dirty="0"/>
              <a:t>Groundwater basins and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69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and discharge in the aquifer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7" y="1595502"/>
            <a:ext cx="4924989" cy="404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3E49C-1CD1-8F46-A4F5-5B4D174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9" y="3162300"/>
            <a:ext cx="16764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605DA-E41B-324D-9A85-2BF7733F7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9" y="4033109"/>
            <a:ext cx="63627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BE91B-6DA4-524D-9100-938663C4C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49" y="4797152"/>
            <a:ext cx="49022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C03F1-16E5-774D-B4C7-8D97FCEC9088}"/>
              </a:ext>
            </a:extLst>
          </p:cNvPr>
          <p:cNvSpPr txBox="1"/>
          <p:nvPr/>
        </p:nvSpPr>
        <p:spPr>
          <a:xfrm>
            <a:off x="990539" y="11337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4FC4D-A385-A347-A35B-4641A18DCCD5}"/>
              </a:ext>
            </a:extLst>
          </p:cNvPr>
          <p:cNvSpPr txBox="1"/>
          <p:nvPr/>
        </p:nvSpPr>
        <p:spPr>
          <a:xfrm>
            <a:off x="990539" y="27929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Discharge:</a:t>
            </a:r>
          </a:p>
        </p:txBody>
      </p:sp>
    </p:spTree>
    <p:extLst>
      <p:ext uri="{BB962C8B-B14F-4D97-AF65-F5344CB8AC3E}">
        <p14:creationId xmlns:p14="http://schemas.microsoft.com/office/powerpoint/2010/main" val="365254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540A-7596-0D41-9F15-7C0C139B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E59-364C-794B-93ED-83BEA694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836712"/>
            <a:ext cx="8042276" cy="607820"/>
          </a:xfrm>
        </p:spPr>
        <p:txBody>
          <a:bodyPr/>
          <a:lstStyle/>
          <a:p>
            <a:r>
              <a:rPr lang="en-NL" sz="2800" dirty="0"/>
              <a:t>Superpostion of a number of sine-waves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AF395-F5A8-E347-B2D9-B80D1BF8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21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375C-F14A-9A4A-92A6-A26F1A21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3200" dirty="0"/>
              <a:t>Sec. 5.3.2: Temperature fluctuations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102892-5B0F-624C-881C-CB9E8412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7088336" cy="5559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B1711-EBC4-6842-8C94-F7EDF3F4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546943"/>
            <a:ext cx="1587500" cy="571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4648D-4A1D-264F-B32D-1D501D2BD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4293096"/>
            <a:ext cx="1257300" cy="622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FCD45-C28B-EE4F-A4F3-AD29774A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744" y="5232196"/>
            <a:ext cx="4216400" cy="2667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767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F2EED-5C29-3543-BAF9-B92EEE6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 and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32A8D-5BA8-154E-9FDE-69F6E755D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5.3.4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6831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468C-E316-2045-AEC0-0CF8FBD64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Sec. 5.4 sudden head change at </a:t>
            </a:r>
            <a:r>
              <a:rPr lang="en-NL" sz="3200" i="1" dirty="0"/>
              <a:t>x=0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4760B-1532-CC4A-AEEB-C79FF723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Basins of half-infinite extent (as before)</a:t>
            </a:r>
          </a:p>
          <a:p>
            <a:r>
              <a:rPr lang="en-NL" dirty="0"/>
              <a:t>Same partial differential equation</a:t>
            </a:r>
          </a:p>
          <a:p>
            <a:endParaRPr lang="en-NL" dirty="0"/>
          </a:p>
          <a:p>
            <a:r>
              <a:rPr lang="en-NL" dirty="0"/>
              <a:t>Different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B6806-4021-4F46-86B7-E8E5EF82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7500"/>
            <a:ext cx="16256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40EE6-9A2C-C94E-B1D9-D17CAE1A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3" y="4064000"/>
            <a:ext cx="3340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D7E56BE-7FCF-F447-B218-C5347F02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5" name="Title 47">
            <a:extLst>
              <a:ext uri="{FF2B5EF4-FFF2-40B4-BE49-F238E27FC236}">
                <a16:creationId xmlns:a16="http://schemas.microsoft.com/office/drawing/2014/main" id="{D6CAB28B-1496-0047-8E4D-93CA3F3539F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6092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/>
              <a:t>Head change due to sudden head change at </a:t>
            </a:r>
            <a:r>
              <a:rPr lang="en-US" sz="2800" i="1"/>
              <a:t>x=0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FFC49-7337-3643-AE2A-B6B86F5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B989-08B7-2F4C-A546-5E60C00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Aquifer intruded at x=0 by sudden change. Head at various 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0D52758-5633-614E-819A-2959D9BF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7" y="1368771"/>
            <a:ext cx="8233843" cy="54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6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1475011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 flipH="1">
            <a:off x="2699792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8E925D-7F07-F941-A009-9529C40CFE28}"/>
              </a:ext>
            </a:extLst>
          </p:cNvPr>
          <p:cNvGrpSpPr/>
          <p:nvPr/>
        </p:nvGrpSpPr>
        <p:grpSpPr>
          <a:xfrm>
            <a:off x="1691674" y="3796702"/>
            <a:ext cx="1800206" cy="907932"/>
            <a:chOff x="1691674" y="3796702"/>
            <a:chExt cx="1800206" cy="907932"/>
          </a:xfrm>
        </p:grpSpPr>
        <p:sp>
          <p:nvSpPr>
            <p:cNvPr id="81925" name="Freeform 5"/>
            <p:cNvSpPr>
              <a:spLocks/>
            </p:cNvSpPr>
            <p:nvPr/>
          </p:nvSpPr>
          <p:spPr bwMode="auto">
            <a:xfrm>
              <a:off x="2008926" y="4291496"/>
              <a:ext cx="1401855" cy="413138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1951" y="635"/>
                </a:cxn>
                <a:cxn ang="0">
                  <a:pos x="3765" y="0"/>
                </a:cxn>
              </a:cxnLst>
              <a:rect l="0" t="0" r="r" b="b"/>
              <a:pathLst>
                <a:path w="3765" h="862">
                  <a:moveTo>
                    <a:pt x="0" y="862"/>
                  </a:moveTo>
                  <a:cubicBezTo>
                    <a:pt x="662" y="820"/>
                    <a:pt x="1324" y="779"/>
                    <a:pt x="1951" y="635"/>
                  </a:cubicBezTo>
                  <a:cubicBezTo>
                    <a:pt x="2578" y="491"/>
                    <a:pt x="3463" y="113"/>
                    <a:pt x="3765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930" name="Freeform 10"/>
            <p:cNvSpPr>
              <a:spLocks/>
            </p:cNvSpPr>
            <p:nvPr/>
          </p:nvSpPr>
          <p:spPr bwMode="auto">
            <a:xfrm>
              <a:off x="1691674" y="3796702"/>
              <a:ext cx="1800206" cy="635367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1951" y="635"/>
                </a:cxn>
                <a:cxn ang="0">
                  <a:pos x="3765" y="0"/>
                </a:cxn>
              </a:cxnLst>
              <a:rect l="0" t="0" r="r" b="b"/>
              <a:pathLst>
                <a:path w="3765" h="862">
                  <a:moveTo>
                    <a:pt x="0" y="862"/>
                  </a:moveTo>
                  <a:cubicBezTo>
                    <a:pt x="662" y="820"/>
                    <a:pt x="1324" y="779"/>
                    <a:pt x="1951" y="635"/>
                  </a:cubicBezTo>
                  <a:cubicBezTo>
                    <a:pt x="2578" y="491"/>
                    <a:pt x="3463" y="113"/>
                    <a:pt x="3765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2193944" y="6307904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2699792" y="6319639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 flipV="1">
            <a:off x="2193944" y="6559498"/>
            <a:ext cx="505842" cy="130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7" name="Freeform 17"/>
          <p:cNvSpPr>
            <a:spLocks/>
          </p:cNvSpPr>
          <p:nvPr/>
        </p:nvSpPr>
        <p:spPr bwMode="auto">
          <a:xfrm>
            <a:off x="468536" y="3860279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0" name="Freeform 20"/>
          <p:cNvSpPr>
            <a:spLocks/>
          </p:cNvSpPr>
          <p:nvPr/>
        </p:nvSpPr>
        <p:spPr bwMode="auto">
          <a:xfrm>
            <a:off x="611411" y="429436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2512982" y="2430318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728907"/>
              </p:ext>
            </p:extLst>
          </p:nvPr>
        </p:nvGraphicFramePr>
        <p:xfrm>
          <a:off x="560172" y="56428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10" name="Equation" r:id="rId4" imgW="126720" imgH="177480" progId="Equation.3">
                  <p:embed/>
                </p:oleObj>
              </mc:Choice>
              <mc:Fallback>
                <p:oleObj name="Equation" r:id="rId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172" y="56428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2077018" y="359154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52"/>
            <a:ext cx="9143999" cy="1033229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  <a:br>
              <a:rPr lang="en-US" sz="3200" dirty="0"/>
            </a:br>
            <a:r>
              <a:rPr lang="en-US" sz="3200" dirty="0"/>
              <a:t>(which is a water budget)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9FE4D-5EBE-4743-BF5B-BAB41B7A2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8" y="4581128"/>
            <a:ext cx="20066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D65E94-7283-F94D-8982-F418088E9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499" y="4717805"/>
            <a:ext cx="26924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08B5A-07AA-3141-8ABE-C1613F0F2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884" y="6309320"/>
            <a:ext cx="3429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18407-35B2-C84A-B501-6FFC42EB85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630" y="3068960"/>
            <a:ext cx="5715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AAC7AC-7779-C34F-BB50-D5EE50CEE1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684" y="4064496"/>
            <a:ext cx="2159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CA64B4-ECD6-9343-A70A-8AF14C77E6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016" y="3573016"/>
            <a:ext cx="609600" cy="241300"/>
          </a:xfrm>
          <a:prstGeom prst="rect">
            <a:avLst/>
          </a:prstGeom>
        </p:spPr>
      </p:pic>
      <p:sp>
        <p:nvSpPr>
          <p:cNvPr id="33" name="Line 15">
            <a:extLst>
              <a:ext uri="{FF2B5EF4-FFF2-40B4-BE49-F238E27FC236}">
                <a16:creationId xmlns:a16="http://schemas.microsoft.com/office/drawing/2014/main" id="{4C0C08B5-9909-C843-A269-89B93FA21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3350" y="6559495"/>
            <a:ext cx="50583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C572E-2EEA-8F43-B824-228A967580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3350" y="6398344"/>
            <a:ext cx="139700" cy="127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1B74BE-3DAF-BA4A-B707-278BDE04CC65}"/>
              </a:ext>
            </a:extLst>
          </p:cNvPr>
          <p:cNvCxnSpPr>
            <a:cxnSpLocks/>
          </p:cNvCxnSpPr>
          <p:nvPr/>
        </p:nvCxnSpPr>
        <p:spPr>
          <a:xfrm flipV="1">
            <a:off x="2193944" y="4638928"/>
            <a:ext cx="0" cy="161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00585B-64B6-6F43-9B32-C41853E8E320}"/>
              </a:ext>
            </a:extLst>
          </p:cNvPr>
          <p:cNvCxnSpPr>
            <a:cxnSpLocks/>
          </p:cNvCxnSpPr>
          <p:nvPr/>
        </p:nvCxnSpPr>
        <p:spPr>
          <a:xfrm flipV="1">
            <a:off x="2195729" y="4347316"/>
            <a:ext cx="0" cy="161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D65BB1-0603-1547-BEBA-96E1F1E8A29B}"/>
              </a:ext>
            </a:extLst>
          </p:cNvPr>
          <p:cNvCxnSpPr>
            <a:cxnSpLocks/>
          </p:cNvCxnSpPr>
          <p:nvPr/>
        </p:nvCxnSpPr>
        <p:spPr>
          <a:xfrm flipH="1" flipV="1">
            <a:off x="2699786" y="4291496"/>
            <a:ext cx="6" cy="194929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67F52B-8238-884B-8B4C-4F4B83BE2857}"/>
              </a:ext>
            </a:extLst>
          </p:cNvPr>
          <p:cNvSpPr/>
          <p:nvPr/>
        </p:nvSpPr>
        <p:spPr>
          <a:xfrm>
            <a:off x="6516216" y="4717804"/>
            <a:ext cx="1944186" cy="151873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138E42-BFBC-F740-A487-F92667799270}"/>
              </a:ext>
            </a:extLst>
          </p:cNvPr>
          <p:cNvSpPr/>
          <p:nvPr/>
        </p:nvSpPr>
        <p:spPr>
          <a:xfrm>
            <a:off x="6516216" y="3429000"/>
            <a:ext cx="1944186" cy="12968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3EA523-5CF8-3046-9041-566AEC65012F}"/>
              </a:ext>
            </a:extLst>
          </p:cNvPr>
          <p:cNvCxnSpPr>
            <a:cxnSpLocks/>
          </p:cNvCxnSpPr>
          <p:nvPr/>
        </p:nvCxnSpPr>
        <p:spPr>
          <a:xfrm flipV="1">
            <a:off x="7238357" y="4725826"/>
            <a:ext cx="0" cy="152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D485413-F62C-AE46-A861-EF5B5B705FBF}"/>
              </a:ext>
            </a:extLst>
          </p:cNvPr>
          <p:cNvCxnSpPr>
            <a:cxnSpLocks/>
          </p:cNvCxnSpPr>
          <p:nvPr/>
        </p:nvCxnSpPr>
        <p:spPr>
          <a:xfrm flipV="1">
            <a:off x="7596336" y="4725826"/>
            <a:ext cx="0" cy="152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utoShape 8">
            <a:extLst>
              <a:ext uri="{FF2B5EF4-FFF2-40B4-BE49-F238E27FC236}">
                <a16:creationId xmlns:a16="http://schemas.microsoft.com/office/drawing/2014/main" id="{DC4444A4-AE51-AD4C-AEB9-50B8011FE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71" y="5380964"/>
            <a:ext cx="500347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AutoShape 9">
            <a:extLst>
              <a:ext uri="{FF2B5EF4-FFF2-40B4-BE49-F238E27FC236}">
                <a16:creationId xmlns:a16="http://schemas.microsoft.com/office/drawing/2014/main" id="{66FC8169-A33F-E647-80A0-95A3015BBA8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93951" y="5391360"/>
            <a:ext cx="560969" cy="205504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F4979B97-5AD4-E249-A9F4-5CF4D5303C56}"/>
              </a:ext>
            </a:extLst>
          </p:cNvPr>
          <p:cNvSpPr>
            <a:spLocks/>
          </p:cNvSpPr>
          <p:nvPr/>
        </p:nvSpPr>
        <p:spPr bwMode="auto">
          <a:xfrm>
            <a:off x="6516216" y="3952253"/>
            <a:ext cx="1944186" cy="55958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Freeform 10">
            <a:extLst>
              <a:ext uri="{FF2B5EF4-FFF2-40B4-BE49-F238E27FC236}">
                <a16:creationId xmlns:a16="http://schemas.microsoft.com/office/drawing/2014/main" id="{49CC353A-0E8B-CB4E-BEAA-8B0D62C32B32}"/>
              </a:ext>
            </a:extLst>
          </p:cNvPr>
          <p:cNvSpPr>
            <a:spLocks/>
          </p:cNvSpPr>
          <p:nvPr/>
        </p:nvSpPr>
        <p:spPr bwMode="auto">
          <a:xfrm>
            <a:off x="6516215" y="3422740"/>
            <a:ext cx="1944185" cy="785643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927C5F-C7BC-2D4B-B72C-6F3894771B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8344" y="2585885"/>
            <a:ext cx="1181100" cy="533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7B3C0CF-8764-AB47-AC8D-BF52229472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4999" y="1844824"/>
            <a:ext cx="1282700" cy="533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D5F8E9-53F4-3344-AEE5-80D66DFBEA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28184" y="4339828"/>
            <a:ext cx="215900" cy="241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C7CBF0-39A3-C648-961B-7EEF852AA5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3025" y="4017816"/>
            <a:ext cx="609600" cy="241300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A55CD1DD-BA5D-AC4D-AE30-1E41E73053D0}"/>
              </a:ext>
            </a:extLst>
          </p:cNvPr>
          <p:cNvSpPr/>
          <p:nvPr/>
        </p:nvSpPr>
        <p:spPr>
          <a:xfrm>
            <a:off x="7218381" y="3958814"/>
            <a:ext cx="376518" cy="473337"/>
          </a:xfrm>
          <a:custGeom>
            <a:avLst/>
            <a:gdLst>
              <a:gd name="connsiteX0" fmla="*/ 10758 w 376518"/>
              <a:gd name="connsiteY0" fmla="*/ 473337 h 473337"/>
              <a:gd name="connsiteX1" fmla="*/ 376518 w 376518"/>
              <a:gd name="connsiteY1" fmla="*/ 387275 h 473337"/>
              <a:gd name="connsiteX2" fmla="*/ 376518 w 376518"/>
              <a:gd name="connsiteY2" fmla="*/ 0 h 473337"/>
              <a:gd name="connsiteX3" fmla="*/ 0 w 376518"/>
              <a:gd name="connsiteY3" fmla="*/ 139850 h 473337"/>
              <a:gd name="connsiteX4" fmla="*/ 10758 w 376518"/>
              <a:gd name="connsiteY4" fmla="*/ 473337 h 47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18" h="473337">
                <a:moveTo>
                  <a:pt x="10758" y="473337"/>
                </a:moveTo>
                <a:lnTo>
                  <a:pt x="376518" y="387275"/>
                </a:lnTo>
                <a:lnTo>
                  <a:pt x="376518" y="0"/>
                </a:lnTo>
                <a:lnTo>
                  <a:pt x="0" y="139850"/>
                </a:lnTo>
                <a:lnTo>
                  <a:pt x="10758" y="473337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8" name="Freeform 21">
            <a:extLst>
              <a:ext uri="{FF2B5EF4-FFF2-40B4-BE49-F238E27FC236}">
                <a16:creationId xmlns:a16="http://schemas.microsoft.com/office/drawing/2014/main" id="{DF2CF52F-D8F6-3049-923B-FE1CF5046708}"/>
              </a:ext>
            </a:extLst>
          </p:cNvPr>
          <p:cNvSpPr>
            <a:spLocks/>
          </p:cNvSpPr>
          <p:nvPr/>
        </p:nvSpPr>
        <p:spPr bwMode="auto">
          <a:xfrm>
            <a:off x="7418642" y="3229451"/>
            <a:ext cx="1430802" cy="102966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D14C3CBF-216F-1242-A2B7-03250C48739D}"/>
              </a:ext>
            </a:extLst>
          </p:cNvPr>
          <p:cNvSpPr/>
          <p:nvPr/>
        </p:nvSpPr>
        <p:spPr>
          <a:xfrm>
            <a:off x="5274922" y="5744098"/>
            <a:ext cx="1762807" cy="828497"/>
          </a:xfrm>
          <a:prstGeom prst="wedgeRoundRectCallout">
            <a:avLst>
              <a:gd name="adj1" fmla="val 39582"/>
              <a:gd name="adj2" fmla="val -7383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7E4F8B9-07EB-DE43-A6B0-57B064035E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10933" y="5826844"/>
            <a:ext cx="1422400" cy="635000"/>
          </a:xfrm>
          <a:prstGeom prst="rect">
            <a:avLst/>
          </a:prstGeom>
        </p:spPr>
      </p:pic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9A40F30-BF03-EC4B-982F-39310DC59466}"/>
              </a:ext>
            </a:extLst>
          </p:cNvPr>
          <p:cNvSpPr/>
          <p:nvPr/>
        </p:nvSpPr>
        <p:spPr>
          <a:xfrm>
            <a:off x="7380312" y="4397968"/>
            <a:ext cx="1762807" cy="828497"/>
          </a:xfrm>
          <a:prstGeom prst="wedgeRoundRectCallout">
            <a:avLst>
              <a:gd name="adj1" fmla="val -18392"/>
              <a:gd name="adj2" fmla="val 7808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275B065-E370-2B4C-A558-F2661D3807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44804" y="4487139"/>
            <a:ext cx="1663700" cy="6477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1EC8DE4-30F8-C146-9FE4-35E34815EE21}"/>
              </a:ext>
            </a:extLst>
          </p:cNvPr>
          <p:cNvSpPr txBox="1"/>
          <p:nvPr/>
        </p:nvSpPr>
        <p:spPr>
          <a:xfrm>
            <a:off x="6336134" y="21191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Confined situation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B688D0-6FC6-914C-8ABD-E4FCADA8981A}"/>
              </a:ext>
            </a:extLst>
          </p:cNvPr>
          <p:cNvSpPr txBox="1"/>
          <p:nvPr/>
        </p:nvSpPr>
        <p:spPr>
          <a:xfrm>
            <a:off x="457537" y="19856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Unonfined situation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9177-3853-6043-8422-487CF447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NL" sz="3200" dirty="0"/>
              <a:t>Aquifer intruded at x=0 by sudden change. As a funtion of time for various x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2C49161-2B45-1543-AB16-5E457C6DF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9" y="1253928"/>
            <a:ext cx="8330508" cy="55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4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09A3997-C0F5-CE49-BCAC-F8CAF04F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2" y="2286001"/>
            <a:ext cx="9144000" cy="45720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371E28A6-3E94-9441-92CC-1E5771CB8247}"/>
              </a:ext>
            </a:extLst>
          </p:cNvPr>
          <p:cNvSpPr txBox="1">
            <a:spLocks/>
          </p:cNvSpPr>
          <p:nvPr/>
        </p:nvSpPr>
        <p:spPr>
          <a:xfrm>
            <a:off x="550862" y="404664"/>
            <a:ext cx="8042276" cy="8731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Confined aquifer of half-infinite extent with sudden head change </a:t>
            </a:r>
            <a:r>
              <a:rPr lang="en-US" sz="2800" i="1" dirty="0"/>
              <a:t>A</a:t>
            </a:r>
            <a:r>
              <a:rPr lang="en-US" sz="2800" dirty="0"/>
              <a:t> [m] at </a:t>
            </a:r>
            <a:r>
              <a:rPr lang="en-US" sz="2800" i="1" dirty="0"/>
              <a:t>x=0</a:t>
            </a:r>
            <a:r>
              <a:rPr lang="en-US" sz="2800" dirty="0"/>
              <a:t> and </a:t>
            </a:r>
            <a:r>
              <a:rPr lang="en-US" sz="2800" i="1" dirty="0"/>
              <a:t>t=0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F1BD7-6F8E-4E46-A3FA-E436AF4F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3609"/>
            <a:ext cx="455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5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B239A09-5789-B544-ACEC-CE7AC70E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5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C132-33E1-9147-99FB-869857C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45160"/>
          </a:xfrm>
        </p:spPr>
        <p:txBody>
          <a:bodyPr/>
          <a:lstStyle/>
          <a:p>
            <a:r>
              <a:rPr lang="en-NL" sz="2800" dirty="0"/>
              <a:t>Section 5.4.5 Superposition in time</a:t>
            </a:r>
          </a:p>
        </p:txBody>
      </p:sp>
    </p:spTree>
    <p:extLst>
      <p:ext uri="{BB962C8B-B14F-4D97-AF65-F5344CB8AC3E}">
        <p14:creationId xmlns:p14="http://schemas.microsoft.com/office/powerpoint/2010/main" val="1805349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river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AE4B76-6D95-FC41-832D-CCF1115A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0" y="1628800"/>
            <a:ext cx="9151100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A7F3-0DEF-BA47-8883-73E7D5F9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Discharge at the river will give a peak each time the head changes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C398F0A0-74FE-B64A-B76F-B94BACE3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9144000" cy="54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01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D706-FFC3-D94A-93B4-2DF552F7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5.5. Aquifers of limited 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A81D-6B95-5245-89AC-5A3BB52F7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Still 1D, but the aquifer has limited width.</a:t>
            </a:r>
          </a:p>
          <a:p>
            <a:r>
              <a:rPr lang="en-NL" dirty="0"/>
              <a:t>The river leven my change suddenly on either or both sides.</a:t>
            </a:r>
          </a:p>
          <a:p>
            <a:r>
              <a:rPr lang="en-NL" dirty="0"/>
              <a:t>This requires superposition in space</a:t>
            </a:r>
          </a:p>
        </p:txBody>
      </p:sp>
    </p:spTree>
    <p:extLst>
      <p:ext uri="{BB962C8B-B14F-4D97-AF65-F5344CB8AC3E}">
        <p14:creationId xmlns:p14="http://schemas.microsoft.com/office/powerpoint/2010/main" val="78329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890E-61C7-4147-BD01-CDE9784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NL" sz="3200" dirty="0"/>
              <a:t>With  constant aquifer thickness </a:t>
            </a:r>
            <a:r>
              <a:rPr lang="en-NL" sz="3200" i="1" dirty="0"/>
              <a:t>D</a:t>
            </a:r>
            <a:r>
              <a:rPr lang="en-NL" sz="3200" dirty="0"/>
              <a:t> and zero recharge (</a:t>
            </a:r>
            <a:r>
              <a:rPr lang="en-NL" sz="3200" i="1" dirty="0"/>
              <a:t>n=0</a:t>
            </a:r>
            <a:r>
              <a:rPr lang="en-NL" sz="3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58A4D-64CD-324C-9076-C091498A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895963"/>
            <a:ext cx="2088232" cy="722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55F0E-6488-0E45-97CC-8D03F9A6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4097620"/>
            <a:ext cx="34544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6E3ED-3B42-574F-A62C-5F341B5DB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16" y="5661248"/>
            <a:ext cx="4165600" cy="77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5F9DA0-DC83-3A42-88F6-F304000C0E4B}"/>
              </a:ext>
            </a:extLst>
          </p:cNvPr>
          <p:cNvSpPr txBox="1"/>
          <p:nvPr/>
        </p:nvSpPr>
        <p:spPr>
          <a:xfrm>
            <a:off x="359950" y="2722069"/>
            <a:ext cx="842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Let the meaning of this equation sink in.</a:t>
            </a:r>
          </a:p>
          <a:p>
            <a:pPr algn="ctr"/>
            <a:endParaRPr lang="en-NL" dirty="0"/>
          </a:p>
          <a:p>
            <a:pPr algn="ctr"/>
            <a:r>
              <a:rPr lang="en-NL" dirty="0"/>
              <a:t>It becomes obvious when you consider a small aquifer slice of width 𝛥</a:t>
            </a:r>
            <a:r>
              <a:rPr lang="en-NL" i="1" dirty="0"/>
              <a:t>x.</a:t>
            </a:r>
          </a:p>
          <a:p>
            <a:pPr algn="ctr"/>
            <a:r>
              <a:rPr lang="en-GB" dirty="0"/>
              <a:t>I</a:t>
            </a:r>
            <a:r>
              <a:rPr lang="en-NL" dirty="0"/>
              <a:t>ntegrate over the distance </a:t>
            </a:r>
            <a:r>
              <a:rPr lang="en-NL" i="1" dirty="0"/>
              <a:t>x </a:t>
            </a:r>
            <a:r>
              <a:rPr lang="en-NL" dirty="0"/>
              <a:t>to</a:t>
            </a:r>
            <a:r>
              <a:rPr lang="en-NL" i="1" dirty="0"/>
              <a:t> x + </a:t>
            </a:r>
            <a:r>
              <a:rPr lang="en-NL" dirty="0"/>
              <a:t>𝛥</a:t>
            </a:r>
            <a:r>
              <a:rPr lang="en-NL" i="1" dirty="0"/>
              <a:t>x: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814E7-A696-B547-BD4D-1A7D8CE58C24}"/>
              </a:ext>
            </a:extLst>
          </p:cNvPr>
          <p:cNvSpPr txBox="1"/>
          <p:nvPr/>
        </p:nvSpPr>
        <p:spPr>
          <a:xfrm>
            <a:off x="251520" y="5147900"/>
            <a:ext cx="84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Showing the net inflow on the left equaling the storage on the right</a:t>
            </a:r>
          </a:p>
        </p:txBody>
      </p:sp>
    </p:spTree>
    <p:extLst>
      <p:ext uri="{BB962C8B-B14F-4D97-AF65-F5344CB8AC3E}">
        <p14:creationId xmlns:p14="http://schemas.microsoft.com/office/powerpoint/2010/main" val="4066045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A9E8DD0-BCD5-F841-9436-04BDEBC6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AC1D65-513E-6C41-B5CC-34C5421E75BC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3353939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21FA24D5-A7B4-6741-A89A-3193649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54162"/>
            <a:ext cx="9361040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2 3">
            <a:extLst>
              <a:ext uri="{FF2B5EF4-FFF2-40B4-BE49-F238E27FC236}">
                <a16:creationId xmlns:a16="http://schemas.microsoft.com/office/drawing/2014/main" id="{1BD43186-4032-1043-BF75-0D9BC3B53E99}"/>
              </a:ext>
            </a:extLst>
          </p:cNvPr>
          <p:cNvSpPr/>
          <p:nvPr/>
        </p:nvSpPr>
        <p:spPr>
          <a:xfrm>
            <a:off x="7596336" y="2924944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16826"/>
              <a:gd name="adj6" fmla="val -5810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</a:t>
            </a:r>
            <a:r>
              <a:rPr lang="en-NL" dirty="0">
                <a:solidFill>
                  <a:schemeClr val="tx1"/>
                </a:solidFill>
              </a:rPr>
              <a:t>o longer zero !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16FBDFD1-D3A6-D044-98E0-19854EFFFCBB}"/>
              </a:ext>
            </a:extLst>
          </p:cNvPr>
          <p:cNvSpPr/>
          <p:nvPr/>
        </p:nvSpPr>
        <p:spPr>
          <a:xfrm>
            <a:off x="179512" y="995810"/>
            <a:ext cx="2016224" cy="1116704"/>
          </a:xfrm>
          <a:prstGeom prst="borderCallout2">
            <a:avLst>
              <a:gd name="adj1" fmla="val 101174"/>
              <a:gd name="adj2" fmla="val 66047"/>
              <a:gd name="adj3" fmla="val 138307"/>
              <a:gd name="adj4" fmla="val 33404"/>
              <a:gd name="adj5" fmla="val 186843"/>
              <a:gd name="adj6" fmla="val 45744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Sudden water level change by A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8EDCB1-CE55-9940-99BD-29AA59F1AED8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1900765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A94A43-08C0-7A46-B1D2-D867F175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" y="733467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4CFAEA-A313-5A41-B8BC-BD747FEDD9D7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2258756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Callout 2 2">
            <a:extLst>
              <a:ext uri="{FF2B5EF4-FFF2-40B4-BE49-F238E27FC236}">
                <a16:creationId xmlns:a16="http://schemas.microsoft.com/office/drawing/2014/main" id="{F71048C8-BE0F-6149-9E0E-7FC28D703941}"/>
              </a:ext>
            </a:extLst>
          </p:cNvPr>
          <p:cNvSpPr/>
          <p:nvPr/>
        </p:nvSpPr>
        <p:spPr>
          <a:xfrm>
            <a:off x="7596336" y="2132856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27642"/>
              <a:gd name="adj6" fmla="val -6018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zero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654D2-49B8-0D48-9E86-FE65DDFC968B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  <p:pic>
        <p:nvPicPr>
          <p:cNvPr id="373766" name="Picture 6">
            <a:extLst>
              <a:ext uri="{FF2B5EF4-FFF2-40B4-BE49-F238E27FC236}">
                <a16:creationId xmlns:a16="http://schemas.microsoft.com/office/drawing/2014/main" id="{B4545532-9D93-6347-A5DE-A8A69880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68" y="658812"/>
            <a:ext cx="9333387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0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CBDEC-520A-FD49-8FD9-DA22F0B6312D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two sides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6F59411-635B-A047-B865-65088E8C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3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90" name="Picture 6">
            <a:extLst>
              <a:ext uri="{FF2B5EF4-FFF2-40B4-BE49-F238E27FC236}">
                <a16:creationId xmlns:a16="http://schemas.microsoft.com/office/drawing/2014/main" id="{F061632D-168B-8F4F-B9CE-99995264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58813"/>
            <a:ext cx="9361040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BA5FF1-0B7A-7E4F-8197-69273C718D30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Head changes suddenly on both 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776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E8483B-3C1C-6A4F-9D5B-C6ED7972D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761999"/>
            <a:ext cx="9169079" cy="61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Analytical solutions to the partial differential equation (PDE)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091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Must fulfill </a:t>
            </a:r>
            <a:r>
              <a:rPr lang="en-NL"/>
              <a:t>the PDE</a:t>
            </a: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innitial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boundary conditions</a:t>
            </a:r>
          </a:p>
          <a:p>
            <a:endParaRPr lang="en-NL" dirty="0"/>
          </a:p>
          <a:p>
            <a:r>
              <a:rPr lang="en-NL" dirty="0"/>
              <a:t>One set of solutions have the form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Cycle time: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22704-3D0B-364C-B420-605FDCB3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834848"/>
            <a:ext cx="4700681" cy="388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88151-7655-5F47-BAE2-EA3D0FF5D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5805264"/>
            <a:ext cx="2451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E27EFDB-5BE6-5E46-A95C-6377831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91267DE9-78A4-924B-A597-97BD4418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6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66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1177-E95E-174C-AC7D-B50BBDFE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9A9F-069D-8C47-AB82-0D02534E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5.5.5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395613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936B-1755-694A-B10D-49969AFF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5.6: Groundwater basins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C9A01-8528-2D47-8ECC-CE5FDA532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The strip of given width is a model of a groundwater basin.</a:t>
            </a:r>
          </a:p>
          <a:p>
            <a:r>
              <a:rPr lang="en-NL" dirty="0"/>
              <a:t>Drainage characteristic, characteristic time, drainage half time</a:t>
            </a:r>
          </a:p>
          <a:p>
            <a:r>
              <a:rPr lang="en-NL" dirty="0"/>
              <a:t>Comparison of basins with different properties.</a:t>
            </a:r>
          </a:p>
        </p:txBody>
      </p:sp>
    </p:spTree>
    <p:extLst>
      <p:ext uri="{BB962C8B-B14F-4D97-AF65-F5344CB8AC3E}">
        <p14:creationId xmlns:p14="http://schemas.microsoft.com/office/powerpoint/2010/main" val="2472095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843822"/>
              </p:ext>
            </p:extLst>
          </p:nvPr>
        </p:nvGraphicFramePr>
        <p:xfrm>
          <a:off x="3813577" y="208968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15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3577" y="208968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3A5AEF1-6660-9540-87F3-90D5F5CB6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48925"/>
              </p:ext>
            </p:extLst>
          </p:nvPr>
        </p:nvGraphicFramePr>
        <p:xfrm>
          <a:off x="6753" y="4365104"/>
          <a:ext cx="90741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919">
                  <a:extLst>
                    <a:ext uri="{9D8B030D-6E8A-4147-A177-3AD203B41FA5}">
                      <a16:colId xmlns:a16="http://schemas.microsoft.com/office/drawing/2014/main" val="1944607652"/>
                    </a:ext>
                  </a:extLst>
                </a:gridCol>
                <a:gridCol w="1411797">
                  <a:extLst>
                    <a:ext uri="{9D8B030D-6E8A-4147-A177-3AD203B41FA5}">
                      <a16:colId xmlns:a16="http://schemas.microsoft.com/office/drawing/2014/main" val="3888474793"/>
                    </a:ext>
                  </a:extLst>
                </a:gridCol>
                <a:gridCol w="1512358">
                  <a:extLst>
                    <a:ext uri="{9D8B030D-6E8A-4147-A177-3AD203B41FA5}">
                      <a16:colId xmlns:a16="http://schemas.microsoft.com/office/drawing/2014/main" val="1684738436"/>
                    </a:ext>
                  </a:extLst>
                </a:gridCol>
                <a:gridCol w="1512358">
                  <a:extLst>
                    <a:ext uri="{9D8B030D-6E8A-4147-A177-3AD203B41FA5}">
                      <a16:colId xmlns:a16="http://schemas.microsoft.com/office/drawing/2014/main" val="1923362230"/>
                    </a:ext>
                  </a:extLst>
                </a:gridCol>
                <a:gridCol w="1512358">
                  <a:extLst>
                    <a:ext uri="{9D8B030D-6E8A-4147-A177-3AD203B41FA5}">
                      <a16:colId xmlns:a16="http://schemas.microsoft.com/office/drawing/2014/main" val="1711109019"/>
                    </a:ext>
                  </a:extLst>
                </a:gridCol>
                <a:gridCol w="1512358">
                  <a:extLst>
                    <a:ext uri="{9D8B030D-6E8A-4147-A177-3AD203B41FA5}">
                      <a16:colId xmlns:a16="http://schemas.microsoft.com/office/drawing/2014/main" val="2598587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Aquifer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kD [m</a:t>
                      </a:r>
                      <a:r>
                        <a:rPr lang="en-NL" baseline="30000" dirty="0"/>
                        <a:t>2</a:t>
                      </a:r>
                      <a:r>
                        <a:rPr lang="en-NL" dirty="0"/>
                        <a:t>/d]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T [d]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T [y]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96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Nubian (Eg)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200,000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3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Kalahari (Bo)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0.075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70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Veluwe (NL)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386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Dunes (NL)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2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Parcel (NL)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9253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740946-B487-074A-93A8-E98546908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434" y="4833444"/>
            <a:ext cx="3302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365FA-2922-F649-ABB8-76AB840CD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0434" y="5194203"/>
            <a:ext cx="3302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E0AE-972B-5A47-9309-56EA6D95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939FC-8D67-B449-983B-CEE9A1AB1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5.6.3</a:t>
            </a:r>
          </a:p>
          <a:p>
            <a:r>
              <a:rPr lang="en-NL"/>
              <a:t>See old exams bundle.</a:t>
            </a:r>
          </a:p>
        </p:txBody>
      </p:sp>
    </p:spTree>
    <p:extLst>
      <p:ext uri="{BB962C8B-B14F-4D97-AF65-F5344CB8AC3E}">
        <p14:creationId xmlns:p14="http://schemas.microsoft.com/office/powerpoint/2010/main" val="344392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Proof that the solution is correct</a:t>
            </a:r>
            <a:br>
              <a:rPr lang="en-NL" sz="3200" dirty="0"/>
            </a:br>
            <a:r>
              <a:rPr lang="en-NL" sz="3200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268760"/>
            <a:ext cx="8042276" cy="5328592"/>
          </a:xfrm>
        </p:spPr>
        <p:txBody>
          <a:bodyPr>
            <a:normAutofit lnSpcReduction="10000"/>
          </a:bodyPr>
          <a:lstStyle/>
          <a:p>
            <a:r>
              <a:rPr lang="en-NL" dirty="0"/>
              <a:t>Fill it into the PDE</a:t>
            </a:r>
          </a:p>
          <a:p>
            <a:r>
              <a:rPr lang="en-NL" dirty="0"/>
              <a:t>T</a:t>
            </a:r>
            <a:r>
              <a:rPr lang="en-GB" dirty="0"/>
              <a:t>h</a:t>
            </a:r>
            <a:r>
              <a:rPr lang="en-NL" dirty="0"/>
              <a:t>en see that</a:t>
            </a:r>
          </a:p>
          <a:p>
            <a:endParaRPr lang="en-NL" dirty="0"/>
          </a:p>
          <a:p>
            <a:r>
              <a:rPr lang="en-NL" dirty="0"/>
              <a:t>And, therefore, the solution is 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Boundaries</a:t>
            </a:r>
          </a:p>
          <a:p>
            <a:endParaRPr lang="en-NL" dirty="0"/>
          </a:p>
          <a:p>
            <a:r>
              <a:rPr lang="en-NL" dirty="0"/>
              <a:t>Envelopes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F8870-068E-884F-B8DD-A2B39710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26" y="3710171"/>
            <a:ext cx="4924989" cy="40400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A4EFBA-967F-7342-9851-5198ABD99BDC}"/>
              </a:ext>
            </a:extLst>
          </p:cNvPr>
          <p:cNvGrpSpPr/>
          <p:nvPr/>
        </p:nvGrpSpPr>
        <p:grpSpPr>
          <a:xfrm>
            <a:off x="2483768" y="5850659"/>
            <a:ext cx="3103488" cy="591170"/>
            <a:chOff x="2483768" y="5850659"/>
            <a:chExt cx="3103488" cy="5911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95305E-BDAC-6747-B3FC-1DF4E4E7BFE5}"/>
                </a:ext>
              </a:extLst>
            </p:cNvPr>
            <p:cNvGrpSpPr/>
            <p:nvPr/>
          </p:nvGrpSpPr>
          <p:grpSpPr>
            <a:xfrm>
              <a:off x="3275856" y="5850659"/>
              <a:ext cx="2311400" cy="591170"/>
              <a:chOff x="3275856" y="5850659"/>
              <a:chExt cx="2311400" cy="59117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5CCE4AE-C4F5-9344-8E52-212EE1BF7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5856" y="5850659"/>
                <a:ext cx="2311400" cy="266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8A26CD4-A9F6-734F-807F-6A607A2EB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4906" y="6175129"/>
                <a:ext cx="2273300" cy="266700"/>
              </a:xfrm>
              <a:prstGeom prst="rect">
                <a:avLst/>
              </a:prstGeom>
            </p:spPr>
          </p:pic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57217D3B-937D-D04B-B453-BC18771EBB22}"/>
                </a:ext>
              </a:extLst>
            </p:cNvPr>
            <p:cNvSpPr/>
            <p:nvPr/>
          </p:nvSpPr>
          <p:spPr>
            <a:xfrm>
              <a:off x="2483768" y="5882639"/>
              <a:ext cx="575621" cy="554360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5035B8-4A83-534E-A1C1-80A9A3984670}"/>
              </a:ext>
            </a:extLst>
          </p:cNvPr>
          <p:cNvGrpSpPr/>
          <p:nvPr/>
        </p:nvGrpSpPr>
        <p:grpSpPr>
          <a:xfrm>
            <a:off x="4131384" y="1400231"/>
            <a:ext cx="3064971" cy="1638470"/>
            <a:chOff x="4131384" y="1400231"/>
            <a:chExt cx="3064971" cy="163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0BA073-6600-914E-BBFB-D985F4E0919D}"/>
                </a:ext>
              </a:extLst>
            </p:cNvPr>
            <p:cNvGrpSpPr/>
            <p:nvPr/>
          </p:nvGrpSpPr>
          <p:grpSpPr>
            <a:xfrm>
              <a:off x="4131384" y="1400231"/>
              <a:ext cx="2091237" cy="1638470"/>
              <a:chOff x="3564331" y="2060848"/>
              <a:chExt cx="2091237" cy="163847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5470A69-D39A-0044-B384-E2EAA7D6E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3968" y="2562003"/>
                <a:ext cx="1371600" cy="6223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6F1309-565D-FB40-B5E0-24B95EE7A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4663" y="2198492"/>
                <a:ext cx="571500" cy="190500"/>
              </a:xfrm>
              <a:prstGeom prst="rect">
                <a:avLst/>
              </a:prstGeom>
            </p:spPr>
          </p:pic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A794491E-5EC7-3C45-9B4F-50C73F2FA7E0}"/>
                  </a:ext>
                </a:extLst>
              </p:cNvPr>
              <p:cNvSpPr/>
              <p:nvPr/>
            </p:nvSpPr>
            <p:spPr>
              <a:xfrm>
                <a:off x="3564331" y="2060848"/>
                <a:ext cx="575621" cy="1638470"/>
              </a:xfrm>
              <a:prstGeom prst="leftBrace">
                <a:avLst>
                  <a:gd name="adj1" fmla="val 8333"/>
                  <a:gd name="adj2" fmla="val 51649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89463A-0D52-E74A-8716-05349BB83EBC}"/>
                </a:ext>
              </a:extLst>
            </p:cNvPr>
            <p:cNvSpPr txBox="1"/>
            <p:nvPr/>
          </p:nvSpPr>
          <p:spPr>
            <a:xfrm>
              <a:off x="4716189" y="2601847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c</a:t>
              </a:r>
              <a:r>
                <a:rPr lang="en-NL" dirty="0"/>
                <a:t> can be any constant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2AF1AD-1FA9-F246-9597-315BE1B78C3A}"/>
              </a:ext>
            </a:extLst>
          </p:cNvPr>
          <p:cNvGrpSpPr/>
          <p:nvPr/>
        </p:nvGrpSpPr>
        <p:grpSpPr>
          <a:xfrm>
            <a:off x="2750560" y="4420452"/>
            <a:ext cx="3472061" cy="1114008"/>
            <a:chOff x="2484211" y="4469618"/>
            <a:chExt cx="3472061" cy="11140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23415F-1F1C-C345-B2B3-34761BDAAEEE}"/>
                </a:ext>
              </a:extLst>
            </p:cNvPr>
            <p:cNvGrpSpPr/>
            <p:nvPr/>
          </p:nvGrpSpPr>
          <p:grpSpPr>
            <a:xfrm>
              <a:off x="3086072" y="4469618"/>
              <a:ext cx="2870200" cy="1114008"/>
              <a:chOff x="1258888" y="4581128"/>
              <a:chExt cx="2870200" cy="11140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67EF11E-FABB-344B-B098-A331B8A2B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1109" y="4581128"/>
                <a:ext cx="1549400" cy="266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211BA0C-00D8-C14F-A1FF-0DAA88C59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3744" y="5004782"/>
                <a:ext cx="2095500" cy="266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4E145F-E034-6445-92C3-E50037765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8888" y="5428436"/>
                <a:ext cx="2870200" cy="266700"/>
              </a:xfrm>
              <a:prstGeom prst="rect">
                <a:avLst/>
              </a:prstGeom>
            </p:spPr>
          </p:pic>
        </p:grp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CC7900F2-1519-F644-B6F8-8A400484281C}"/>
                </a:ext>
              </a:extLst>
            </p:cNvPr>
            <p:cNvSpPr/>
            <p:nvPr/>
          </p:nvSpPr>
          <p:spPr>
            <a:xfrm>
              <a:off x="2484211" y="4469618"/>
              <a:ext cx="575621" cy="1114008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817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69993-72D1-1843-81E2-E76542AC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99FB28F-0EFE-B94C-AB26-26C62C81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47" y="620688"/>
            <a:ext cx="9144000" cy="1336956"/>
          </a:xfrm>
        </p:spPr>
        <p:txBody>
          <a:bodyPr/>
          <a:lstStyle/>
          <a:p>
            <a:r>
              <a:rPr lang="en-US" sz="2800" dirty="0"/>
              <a:t>One-dimensional half infinite confined aquifer bounded by surface water at </a:t>
            </a:r>
            <a:r>
              <a:rPr lang="en-US" sz="2800" i="1" dirty="0"/>
              <a:t>x=0</a:t>
            </a:r>
            <a:r>
              <a:rPr lang="en-US" sz="2800" dirty="0"/>
              <a:t> in which water level fluctuation like a sine.</a:t>
            </a:r>
          </a:p>
        </p:txBody>
      </p:sp>
    </p:spTree>
    <p:extLst>
      <p:ext uri="{BB962C8B-B14F-4D97-AF65-F5344CB8AC3E}">
        <p14:creationId xmlns:p14="http://schemas.microsoft.com/office/powerpoint/2010/main" val="180980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FEE-668A-3D4B-B90E-B2DC24DD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BE8A99C-3CD3-FB47-BFCF-4D597BD1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A4881-5010-B54D-810D-B54A14A5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14426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in aquifer at different times. Always 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96752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2776</TotalTime>
  <Words>744</Words>
  <Application>Microsoft Macintosh PowerPoint</Application>
  <PresentationFormat>On-screen Show (4:3)</PresentationFormat>
  <Paragraphs>147</Paragraphs>
  <Slides>46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News Gothic MT</vt:lpstr>
      <vt:lpstr>Wingdings 2</vt:lpstr>
      <vt:lpstr>Breeze</vt:lpstr>
      <vt:lpstr>Equation</vt:lpstr>
      <vt:lpstr>Chapter 5 One-dimensional groundwater flow</vt:lpstr>
      <vt:lpstr>Derivation of basic partial differential equation (which is a water budget)</vt:lpstr>
      <vt:lpstr>With  constant aquifer thickness D and zero recharge (n=0)</vt:lpstr>
      <vt:lpstr>Analytical solutions to the partial differential equation (PDE)</vt:lpstr>
      <vt:lpstr>Proof that the solution is correct How?</vt:lpstr>
      <vt:lpstr>One-dimensional half infinite confined aquifer bounded by surface water at x=0 in which water level fluctuation like a sine.</vt:lpstr>
      <vt:lpstr>PowerPoint Presentation</vt:lpstr>
      <vt:lpstr>Head in aquifer at different times. Always stays within envelopes</vt:lpstr>
      <vt:lpstr>Heads at different x </vt:lpstr>
      <vt:lpstr>Head and discharge in the aquifer</vt:lpstr>
      <vt:lpstr>PowerPoint Presentation</vt:lpstr>
      <vt:lpstr>Superpostion of a number of sine-waves</vt:lpstr>
      <vt:lpstr>Sec. 5.3.2: Temperature fluctuations</vt:lpstr>
      <vt:lpstr>Exercises and questions</vt:lpstr>
      <vt:lpstr>Sec. 5.4 sudden head change at x=0</vt:lpstr>
      <vt:lpstr>PowerPoint Presentation</vt:lpstr>
      <vt:lpstr>Effect of sudden rise of head at x=0 and t=0</vt:lpstr>
      <vt:lpstr>erfc(u) as a function of u</vt:lpstr>
      <vt:lpstr>Aquifer intruded at x=0 by sudden change. Head at various t</vt:lpstr>
      <vt:lpstr>erfc(u) as  function of 1/u</vt:lpstr>
      <vt:lpstr>Aquifer intruded at x=0 by sudden change. As a funtion of time for various x</vt:lpstr>
      <vt:lpstr>Head change due to sudden head change at x=0</vt:lpstr>
      <vt:lpstr>PowerPoint Presentation</vt:lpstr>
      <vt:lpstr>PowerPoint Presentation</vt:lpstr>
      <vt:lpstr>Discharge at different time due to sudden head change at x=0</vt:lpstr>
      <vt:lpstr>Section 5.4.5 Superposition in time</vt:lpstr>
      <vt:lpstr>Varying river water level at x=0  do superposition in time</vt:lpstr>
      <vt:lpstr>Discharge at the river will give a peak each time the head changes</vt:lpstr>
      <vt:lpstr>Section 5.5. Aquifers of limited extent</vt:lpstr>
      <vt:lpstr>Aquifer is bounded between two fixed-head boundaries,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 changes suddenly on both sides</vt:lpstr>
      <vt:lpstr>Symmetrical same sudden head change on both sides</vt:lpstr>
      <vt:lpstr>Strip drainage after sudden recharge</vt:lpstr>
      <vt:lpstr>Questions and exercises</vt:lpstr>
      <vt:lpstr>Section 5.6: Groundwater basins</vt:lpstr>
      <vt:lpstr>Basin drainage (two methods)</vt:lpstr>
      <vt:lpstr>Individual terms of power series solution</vt:lpstr>
      <vt:lpstr>How fast or slow is the groundwater system ??</vt:lpstr>
      <vt:lpstr>Questions and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One-dimensional groundwater flow</dc:title>
  <dc:creator>Theo Olsthoorn</dc:creator>
  <cp:lastModifiedBy>Theo Olsthoorn</cp:lastModifiedBy>
  <cp:revision>29</cp:revision>
  <dcterms:created xsi:type="dcterms:W3CDTF">2021-01-17T16:41:22Z</dcterms:created>
  <dcterms:modified xsi:type="dcterms:W3CDTF">2022-01-13T19:28:41Z</dcterms:modified>
</cp:coreProperties>
</file>